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bg-BG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1" autoAdjust="0"/>
    <p:restoredTop sz="94693" autoAdjust="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45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45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945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945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bg-BG" altLang="bg-BG" noProof="0" smtClean="0"/>
              <a:t>Click to edit Master title style</a:t>
            </a:r>
          </a:p>
        </p:txBody>
      </p:sp>
      <p:sp>
        <p:nvSpPr>
          <p:cNvPr id="1945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bg-BG" altLang="bg-BG" noProof="0" smtClean="0"/>
              <a:t>Click to edit Master subtitle style</a:t>
            </a:r>
          </a:p>
        </p:txBody>
      </p:sp>
      <p:sp>
        <p:nvSpPr>
          <p:cNvPr id="19458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19458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19458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4C62D9-38E1-4989-B159-9C4AF2DAAE68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4" grpId="0"/>
      <p:bldP spid="19458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45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8A3C88-EF29-483F-BECB-46335A9A37BA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386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9B48D7-5DD9-4418-A117-368612B92DCD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2398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960395-3B0B-4B12-80F9-78BCEF942534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53716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B27753-E15C-4BA1-B5F3-12D0B7E904D3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905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6CE7E7-24BE-4760-A118-DA2FDD8D6D69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8194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5ACEC6-DB39-4C1C-BD61-339B89D5EDAC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472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A1D37-5903-4160-9A8D-E5D3BB451BE3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5724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B56334-2F38-4B6B-9A36-250F9C60031E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586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9336C3-7CAF-4448-9C1A-B7B74BA1EB90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963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08B31B-37BD-4149-A8F5-DDFC34250D56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146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DCF20-62AA-401B-8A44-4FF371C1F8E6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0594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7FD5F4-50AD-4E1F-88EA-BAF09C91FA0F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2166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35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935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935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935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935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935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 altLang="bg-BG"/>
          </a:p>
        </p:txBody>
      </p:sp>
      <p:sp>
        <p:nvSpPr>
          <p:cNvPr id="1935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094D5EF-2298-492F-A56A-F6AD0572AA33}" type="slidenum">
              <a:rPr lang="bg-BG" altLang="bg-BG"/>
              <a:pPr/>
              <a:t>‹#›</a:t>
            </a:fld>
            <a:endParaRPr lang="bg-BG" altLang="bg-BG"/>
          </a:p>
        </p:txBody>
      </p:sp>
      <p:sp>
        <p:nvSpPr>
          <p:cNvPr id="1935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3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3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3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0" grpId="0"/>
      <p:bldP spid="193561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356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356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356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356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35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../AppData/Local/Microsoft/Windows/Temporary%20Internet%20Files/Content.Outlook/LX3ZVBYO/New%20Folder/DSC_102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0350"/>
            <a:ext cx="8291512" cy="2089150"/>
          </a:xfrm>
        </p:spPr>
        <p:txBody>
          <a:bodyPr/>
          <a:lstStyle/>
          <a:p>
            <a:r>
              <a:rPr lang="bg-BG" altLang="bg-BG">
                <a:solidFill>
                  <a:schemeClr val="hlink"/>
                </a:solidFill>
              </a:rPr>
              <a:t>“На улицата е опасно</a:t>
            </a:r>
            <a:r>
              <a:rPr lang="en-US" altLang="bg-BG">
                <a:solidFill>
                  <a:schemeClr val="hlink"/>
                </a:solidFill>
              </a:rPr>
              <a:t>!</a:t>
            </a:r>
            <a:r>
              <a:rPr lang="bg-BG" altLang="bg-BG">
                <a:solidFill>
                  <a:schemeClr val="hlink"/>
                </a:solidFill>
              </a:rPr>
              <a:t>”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5400"/>
            <a:ext cx="8604250" cy="2641600"/>
          </a:xfrm>
        </p:spPr>
        <p:txBody>
          <a:bodyPr/>
          <a:lstStyle/>
          <a:p>
            <a:r>
              <a:rPr lang="bg-BG" altLang="bg-BG" sz="2800"/>
              <a:t>Открит урок в първа възрастова група </a:t>
            </a:r>
            <a:r>
              <a:rPr lang="en-US" altLang="bg-BG" sz="2800"/>
              <a:t>‘’</a:t>
            </a:r>
            <a:r>
              <a:rPr lang="bg-BG" altLang="bg-BG" sz="2800"/>
              <a:t>Гъбка</a:t>
            </a:r>
            <a:r>
              <a:rPr lang="en-US" altLang="bg-BG" sz="2800"/>
              <a:t>” </a:t>
            </a:r>
            <a:r>
              <a:rPr lang="bg-BG" altLang="bg-BG" sz="2800"/>
              <a:t>в ОДЗ </a:t>
            </a:r>
            <a:r>
              <a:rPr lang="en-US" altLang="bg-BG" sz="2800"/>
              <a:t>‘’</a:t>
            </a:r>
            <a:r>
              <a:rPr lang="bg-BG" altLang="bg-BG" sz="2800"/>
              <a:t>Първи юни</a:t>
            </a:r>
            <a:r>
              <a:rPr lang="en-US" altLang="bg-BG" sz="2800"/>
              <a:t>“- </a:t>
            </a:r>
            <a:r>
              <a:rPr lang="bg-BG" altLang="bg-BG" sz="2800"/>
              <a:t>филиал </a:t>
            </a:r>
            <a:r>
              <a:rPr lang="en-US" altLang="bg-BG" sz="2800"/>
              <a:t>“</a:t>
            </a:r>
            <a:r>
              <a:rPr lang="bg-BG" altLang="bg-BG" sz="2800"/>
              <a:t>Зорница</a:t>
            </a:r>
            <a:r>
              <a:rPr lang="en-US" altLang="bg-BG" sz="2800"/>
              <a:t>”</a:t>
            </a:r>
            <a:endParaRPr lang="bg-BG" altLang="bg-BG" sz="2800"/>
          </a:p>
          <a:p>
            <a:r>
              <a:rPr lang="bg-BG" altLang="bg-BG" sz="2800"/>
              <a:t>с учители:</a:t>
            </a:r>
          </a:p>
          <a:p>
            <a:pPr algn="l"/>
            <a:r>
              <a:rPr lang="bg-BG" altLang="bg-BG" sz="2800"/>
              <a:t>                </a:t>
            </a:r>
          </a:p>
          <a:p>
            <a:r>
              <a:rPr lang="bg-BG" altLang="bg-BG" sz="2800"/>
              <a:t>Веселка Петрова и Камелия Фудулска</a:t>
            </a:r>
          </a:p>
          <a:p>
            <a:endParaRPr lang="bg-BG" altLang="bg-BG" sz="2800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527175" y="4005263"/>
          <a:ext cx="578167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Chart" r:id="rId3" imgW="1809902" imgH="2286000" progId="MSGraph.Chart.8">
                  <p:embed followColorScheme="full"/>
                </p:oleObj>
              </mc:Choice>
              <mc:Fallback>
                <p:oleObj name="Chart" r:id="rId3" imgW="1809902" imgH="22860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005263"/>
                        <a:ext cx="5781675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bg-BG" altLang="bg-BG" sz="2800" b="1">
                <a:solidFill>
                  <a:schemeClr val="hlink"/>
                </a:solidFill>
              </a:rPr>
              <a:t/>
            </a:r>
            <a:br>
              <a:rPr lang="bg-BG" altLang="bg-BG" sz="2800" b="1">
                <a:solidFill>
                  <a:schemeClr val="hlink"/>
                </a:solidFill>
              </a:rPr>
            </a:br>
            <a:r>
              <a:rPr lang="bg-BG" altLang="bg-BG" sz="2800" b="1">
                <a:solidFill>
                  <a:schemeClr val="hlink"/>
                </a:solidFill>
              </a:rPr>
              <a:t>Пешеходна пътека</a:t>
            </a:r>
            <a:r>
              <a:rPr lang="bg-BG" altLang="bg-BG" sz="2800" b="1"/>
              <a:t/>
            </a:r>
            <a:br>
              <a:rPr lang="bg-BG" altLang="bg-BG" sz="2800" b="1"/>
            </a:br>
            <a:r>
              <a:rPr lang="bg-BG" altLang="bg-BG" sz="3200" b="1"/>
              <a:t/>
            </a:r>
            <a:br>
              <a:rPr lang="bg-BG" altLang="bg-BG" sz="3200" b="1"/>
            </a:br>
            <a:r>
              <a:rPr lang="bg-BG" altLang="bg-BG" sz="2400" b="1"/>
              <a:t>Аз съм с бяло-черна дреха </a:t>
            </a:r>
            <a:br>
              <a:rPr lang="bg-BG" altLang="bg-BG" sz="2400" b="1"/>
            </a:br>
            <a:r>
              <a:rPr lang="bg-BG" altLang="bg-BG" sz="2400" b="1"/>
              <a:t>и познавам вашите крачета!</a:t>
            </a:r>
            <a:br>
              <a:rPr lang="bg-BG" altLang="bg-BG" sz="2400" b="1"/>
            </a:br>
            <a:r>
              <a:rPr lang="bg-BG" altLang="bg-BG" sz="2400" b="1"/>
              <a:t>Наричат ме...пешеходна пътека</a:t>
            </a:r>
          </a:p>
        </p:txBody>
      </p:sp>
      <p:pic>
        <p:nvPicPr>
          <p:cNvPr id="214020" name="Picture 4" descr="000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32050"/>
            <a:ext cx="5903913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Контейнер за съдържание 7" descr="13321944_993866727363422_53448444621028009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8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bg-BG" altLang="bg-BG" sz="2800" b="1">
                <a:solidFill>
                  <a:schemeClr val="hlink"/>
                </a:solidFill>
              </a:rPr>
              <a:t>Пешеходна пътека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908050"/>
          </a:xfrm>
        </p:spPr>
        <p:txBody>
          <a:bodyPr/>
          <a:lstStyle/>
          <a:p>
            <a:r>
              <a:rPr lang="bg-BG" altLang="bg-BG" sz="3200" b="1" u="sng">
                <a:solidFill>
                  <a:schemeClr val="hlink"/>
                </a:solidFill>
              </a:rPr>
              <a:t>Пътни знаци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23850" y="908050"/>
            <a:ext cx="56165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bg-BG" altLang="bg-BG" sz="2400" b="1"/>
              <a:t>                    </a:t>
            </a:r>
            <a:r>
              <a:rPr lang="en-US" altLang="bg-BG" sz="2800" b="1">
                <a:solidFill>
                  <a:schemeClr val="accent1"/>
                </a:solidFill>
              </a:rPr>
              <a:t>STOP </a:t>
            </a:r>
            <a:r>
              <a:rPr lang="bg-BG" altLang="bg-BG" sz="2800" b="1">
                <a:solidFill>
                  <a:schemeClr val="accent1"/>
                </a:solidFill>
              </a:rPr>
              <a:t>!</a:t>
            </a:r>
            <a:r>
              <a:rPr lang="en-US" altLang="bg-BG" sz="2800" b="1">
                <a:solidFill>
                  <a:schemeClr val="accent1"/>
                </a:solidFill>
              </a:rPr>
              <a:t> </a:t>
            </a:r>
            <a:endParaRPr lang="bg-BG" altLang="bg-BG" sz="2800" b="1">
              <a:solidFill>
                <a:schemeClr val="accent1"/>
              </a:solidFill>
            </a:endParaRPr>
          </a:p>
          <a:p>
            <a:pPr algn="l"/>
            <a:r>
              <a:rPr lang="bg-BG" altLang="bg-BG" sz="2400" b="1"/>
              <a:t>Препускат бързите коли в галоп, </a:t>
            </a:r>
          </a:p>
          <a:p>
            <a:pPr algn="l"/>
            <a:r>
              <a:rPr lang="bg-BG" altLang="bg-BG" sz="2400" b="1"/>
              <a:t>докато аз не кажа…</a:t>
            </a:r>
            <a:r>
              <a:rPr lang="bg-BG" altLang="bg-BG" sz="2400" b="1">
                <a:solidFill>
                  <a:schemeClr val="accent1"/>
                </a:solidFill>
              </a:rPr>
              <a:t>STOP</a:t>
            </a:r>
            <a:r>
              <a:rPr lang="bg-BG" altLang="bg-BG" sz="2400" b="1"/>
              <a:t> !</a:t>
            </a:r>
          </a:p>
        </p:txBody>
      </p:sp>
      <p:pic>
        <p:nvPicPr>
          <p:cNvPr id="212997" name="Контейнер за съдържание 6" descr="13325621_993865724030189_4554434507791477922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0"/>
            <a:ext cx="8075613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6" descr="n17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581525"/>
            <a:ext cx="143827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981075"/>
            <a:ext cx="4284663" cy="2735263"/>
          </a:xfrm>
        </p:spPr>
        <p:txBody>
          <a:bodyPr/>
          <a:lstStyle/>
          <a:p>
            <a:r>
              <a:rPr lang="bg-BG" altLang="bg-BG" sz="2900"/>
              <a:t>На пътя щом си ,   </a:t>
            </a:r>
            <a:br>
              <a:rPr lang="bg-BG" altLang="bg-BG" sz="2900"/>
            </a:br>
            <a:r>
              <a:rPr lang="bg-BG" altLang="bg-BG" sz="2900"/>
              <a:t> </a:t>
            </a:r>
            <a:r>
              <a:rPr lang="en-US" altLang="bg-BG" sz="2900"/>
              <a:t> </a:t>
            </a:r>
            <a:r>
              <a:rPr lang="bg-BG" altLang="bg-BG" sz="2900"/>
              <a:t>ти глава вдигни </a:t>
            </a:r>
            <a:br>
              <a:rPr lang="bg-BG" altLang="bg-BG" sz="2900"/>
            </a:br>
            <a:r>
              <a:rPr lang="bg-BG" altLang="bg-BG" sz="2900"/>
              <a:t>към знака...</a:t>
            </a:r>
            <a:br>
              <a:rPr lang="bg-BG" altLang="bg-BG" sz="2900"/>
            </a:br>
            <a:r>
              <a:rPr lang="bg-BG" altLang="bg-BG" sz="3600" b="1">
                <a:solidFill>
                  <a:schemeClr val="accent1"/>
                </a:solidFill>
              </a:rPr>
              <a:t>Спри детето запази !!!</a:t>
            </a:r>
          </a:p>
        </p:txBody>
      </p:sp>
      <p:pic>
        <p:nvPicPr>
          <p:cNvPr id="217098" name="Picture 10" descr="000000000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41888"/>
            <a:ext cx="142875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9" name="Picture 11" descr="kids_and_school_b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4537075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1" name="Picture 13" descr="светофа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331913"/>
            <a:ext cx="641350" cy="55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broshur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55663"/>
            <a:ext cx="2627312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bg-BG" altLang="bg-BG" sz="2400" b="1" u="sng">
                <a:solidFill>
                  <a:schemeClr val="hlink"/>
                </a:solidFill>
              </a:rPr>
              <a:t>Игра – </a:t>
            </a:r>
            <a:r>
              <a:rPr lang="en-US" altLang="bg-BG" sz="2400" b="1" u="sng">
                <a:solidFill>
                  <a:schemeClr val="hlink"/>
                </a:solidFill>
              </a:rPr>
              <a:t>‘’</a:t>
            </a:r>
            <a:r>
              <a:rPr lang="bg-BG" altLang="bg-BG" sz="2400" b="1" u="sng">
                <a:solidFill>
                  <a:schemeClr val="hlink"/>
                </a:solidFill>
              </a:rPr>
              <a:t>Пчеличке, кацни!</a:t>
            </a:r>
            <a:r>
              <a:rPr lang="en-US" altLang="bg-BG" sz="2400" b="1" u="sng">
                <a:solidFill>
                  <a:schemeClr val="hlink"/>
                </a:solidFill>
              </a:rPr>
              <a:t>”</a:t>
            </a:r>
            <a:endParaRPr lang="bg-BG" altLang="bg-BG" sz="2400" b="1" u="sng">
              <a:solidFill>
                <a:schemeClr val="hlink"/>
              </a:solidFill>
            </a:endParaRPr>
          </a:p>
        </p:txBody>
      </p:sp>
      <p:sp>
        <p:nvSpPr>
          <p:cNvPr id="2365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0450"/>
            <a:ext cx="4038600" cy="5797550"/>
          </a:xfrm>
        </p:spPr>
        <p:txBody>
          <a:bodyPr/>
          <a:lstStyle/>
          <a:p>
            <a:r>
              <a:rPr lang="bg-BG" altLang="bg-BG" sz="2400"/>
              <a:t>…Лети, лети, пчеличке и кацни на тротоара!</a:t>
            </a:r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r>
              <a:rPr lang="bg-BG" altLang="bg-BG" sz="2400"/>
              <a:t>Лети, лети, пчеличке и кацни до светофара!</a:t>
            </a:r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pPr>
              <a:buFont typeface="Wingdings" pitchFamily="2" charset="2"/>
              <a:buNone/>
            </a:pPr>
            <a:endParaRPr lang="bg-BG" altLang="bg-BG" sz="2400"/>
          </a:p>
          <a:p>
            <a:r>
              <a:rPr lang="bg-BG" altLang="bg-BG" sz="2400"/>
              <a:t>Лети, лети, пчеличке и кацни на пешеходната пътека!</a:t>
            </a:r>
          </a:p>
          <a:p>
            <a:endParaRPr lang="bg-BG" altLang="bg-BG"/>
          </a:p>
          <a:p>
            <a:endParaRPr lang="bg-BG" altLang="bg-BG"/>
          </a:p>
          <a:p>
            <a:endParaRPr lang="bg-BG" altLang="bg-BG"/>
          </a:p>
        </p:txBody>
      </p:sp>
      <p:pic>
        <p:nvPicPr>
          <p:cNvPr id="236556" name="Picture 12" descr="779947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240338"/>
            <a:ext cx="3030538" cy="16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7" name="Контейнер за съдържание 4" descr="13325618_993865577363537_5129503849319715083_n.jpg"/>
          <p:cNvPicPr>
            <a:picLocks noChangeAspect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916113"/>
            <a:ext cx="5219700" cy="324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58" name="Picture 14" descr="bee_2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936625" cy="9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9" name="Picture 15" descr="be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071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0" y="1125538"/>
            <a:ext cx="4572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bg-BG" altLang="bg-BG" sz="2400" b="1"/>
              <a:t>Светофарът повреден е,</a:t>
            </a:r>
          </a:p>
          <a:p>
            <a:pPr algn="l"/>
            <a:r>
              <a:rPr lang="bg-BG" altLang="bg-BG" sz="2400" b="1"/>
              <a:t>за поправка чака мене.</a:t>
            </a:r>
          </a:p>
          <a:p>
            <a:pPr algn="l"/>
            <a:r>
              <a:rPr lang="bg-BG" altLang="bg-BG" sz="2400" b="1"/>
              <a:t>Трудна работа е тая,</a:t>
            </a:r>
          </a:p>
          <a:p>
            <a:pPr algn="l"/>
            <a:r>
              <a:rPr lang="bg-BG" altLang="bg-BG" sz="2400" b="1"/>
              <a:t>ще попитам полицая.</a:t>
            </a:r>
          </a:p>
          <a:p>
            <a:pPr algn="l"/>
            <a:endParaRPr lang="bg-BG" altLang="bg-BG" sz="2400" b="1"/>
          </a:p>
          <a:p>
            <a:pPr algn="l"/>
            <a:r>
              <a:rPr lang="bg-BG" altLang="bg-BG" sz="2400" b="1"/>
              <a:t>Той ми каза:</a:t>
            </a:r>
          </a:p>
          <a:p>
            <a:pPr algn="l"/>
            <a:r>
              <a:rPr lang="bg-BG" altLang="bg-BG" sz="2400" b="1"/>
              <a:t> - Запомни!</a:t>
            </a:r>
          </a:p>
          <a:p>
            <a:pPr algn="l"/>
            <a:r>
              <a:rPr lang="bg-BG" altLang="bg-BG" sz="2400" b="1"/>
              <a:t>Слагаш трите светлини:</a:t>
            </a:r>
          </a:p>
          <a:p>
            <a:pPr algn="l"/>
            <a:r>
              <a:rPr lang="en-US" altLang="bg-BG" sz="2400" b="1"/>
              <a:t>-най-отгоре е червена;</a:t>
            </a:r>
            <a:endParaRPr lang="bg-BG" altLang="bg-BG" sz="2400" b="1"/>
          </a:p>
          <a:p>
            <a:pPr algn="l"/>
            <a:r>
              <a:rPr lang="en-US" altLang="bg-BG" sz="2400" b="1"/>
              <a:t>-най-отдолу е зелена;</a:t>
            </a:r>
            <a:endParaRPr lang="bg-BG" altLang="bg-BG" sz="2400" b="1"/>
          </a:p>
          <a:p>
            <a:pPr algn="l"/>
            <a:r>
              <a:rPr lang="en-US" altLang="bg-BG" sz="2400" b="1"/>
              <a:t>-жълтата е между тях</a:t>
            </a:r>
            <a:r>
              <a:rPr lang="bg-BG" altLang="bg-BG" sz="2400" b="1"/>
              <a:t>!</a:t>
            </a:r>
          </a:p>
          <a:p>
            <a:pPr algn="l"/>
            <a:endParaRPr lang="bg-BG" altLang="bg-BG" sz="2400" b="1"/>
          </a:p>
          <a:p>
            <a:pPr algn="l"/>
            <a:endParaRPr lang="bg-BG" altLang="bg-BG" sz="2400" b="1"/>
          </a:p>
          <a:p>
            <a:pPr algn="l"/>
            <a:r>
              <a:rPr lang="bg-BG" altLang="bg-BG" sz="2400" b="1"/>
              <a:t>Кимнах му с глава-</a:t>
            </a:r>
          </a:p>
          <a:p>
            <a:pPr algn="l"/>
            <a:r>
              <a:rPr lang="bg-BG" altLang="bg-BG" sz="2400" b="1"/>
              <a:t>Разбрах!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bg-BG" altLang="bg-BG" sz="3200" b="1">
                <a:solidFill>
                  <a:schemeClr val="hlink"/>
                </a:solidFill>
              </a:rPr>
              <a:t>СВЕТОФАР</a:t>
            </a:r>
          </a:p>
        </p:txBody>
      </p:sp>
      <p:pic>
        <p:nvPicPr>
          <p:cNvPr id="223238" name="Контейнер за съдържание 7" descr="13322105_993864884030273_753177833458918437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700213"/>
            <a:ext cx="511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40" name="Picture 8" descr="23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79988"/>
            <a:ext cx="2016125" cy="18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1" name="Picture 9" descr="Gifs Animados Ninos (30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70525"/>
            <a:ext cx="1230312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4978400" cy="1139825"/>
          </a:xfrm>
        </p:spPr>
        <p:txBody>
          <a:bodyPr/>
          <a:lstStyle/>
          <a:p>
            <a:r>
              <a:rPr lang="bg-BG" altLang="bg-BG" sz="2800" b="1">
                <a:solidFill>
                  <a:schemeClr val="hlink"/>
                </a:solidFill>
              </a:rPr>
              <a:t>Апликиране:</a:t>
            </a:r>
            <a:br>
              <a:rPr lang="bg-BG" altLang="bg-BG" sz="2800" b="1">
                <a:solidFill>
                  <a:schemeClr val="hlink"/>
                </a:solidFill>
              </a:rPr>
            </a:br>
            <a:r>
              <a:rPr lang="bg-BG" altLang="bg-BG" sz="3800" b="1">
                <a:solidFill>
                  <a:schemeClr val="hlink"/>
                </a:solidFill>
              </a:rPr>
              <a:t/>
            </a:r>
            <a:br>
              <a:rPr lang="bg-BG" altLang="bg-BG" sz="3800" b="1">
                <a:solidFill>
                  <a:schemeClr val="hlink"/>
                </a:solidFill>
              </a:rPr>
            </a:br>
            <a:r>
              <a:rPr lang="bg-BG" altLang="bg-BG" sz="2800" b="1">
                <a:solidFill>
                  <a:schemeClr val="hlink"/>
                </a:solidFill>
              </a:rPr>
              <a:t>“Подреди светофара”</a:t>
            </a:r>
          </a:p>
        </p:txBody>
      </p:sp>
      <p:pic>
        <p:nvPicPr>
          <p:cNvPr id="225287" name="Контейнер за съдържание 7" descr="13312638_993868034029958_6607221231031450905_n.jpg"/>
          <p:cNvPicPr>
            <a:picLocks noGrp="1" noChangeAspect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789363"/>
            <a:ext cx="5111750" cy="2874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8" name="Контейнер за съдържание 8" descr="13330957_993863424030419_8065982579335629935_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996950"/>
            <a:ext cx="3295650" cy="586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9" name="Picture 9" descr="светофа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52513"/>
            <a:ext cx="788988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122863" cy="1139825"/>
          </a:xfrm>
        </p:spPr>
        <p:txBody>
          <a:bodyPr/>
          <a:lstStyle/>
          <a:p>
            <a:r>
              <a:rPr lang="bg-BG" altLang="bg-BG" b="1"/>
              <a:t>   песен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284538"/>
            <a:ext cx="4316412" cy="2846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bg-BG" b="1"/>
              <a:t>1.Гледай</a:t>
            </a:r>
            <a:r>
              <a:rPr lang="en-US" altLang="bg-BG" b="1"/>
              <a:t>  </a:t>
            </a:r>
            <a:r>
              <a:rPr lang="bg-BG" altLang="bg-BG" b="1"/>
              <a:t>светофара, </a:t>
            </a:r>
            <a:endParaRPr lang="en-US" altLang="bg-BG" b="1"/>
          </a:p>
          <a:p>
            <a:pPr>
              <a:buFont typeface="Wingdings" pitchFamily="2" charset="2"/>
              <a:buNone/>
            </a:pPr>
            <a:r>
              <a:rPr lang="bg-BG" altLang="bg-BG" b="1"/>
              <a:t>   светне ли червено,</a:t>
            </a:r>
            <a:r>
              <a:rPr lang="en-US" altLang="bg-BG" b="1"/>
              <a:t> </a:t>
            </a:r>
            <a:r>
              <a:rPr lang="bg-BG" altLang="bg-BG" b="1"/>
              <a:t>все едно че казва: - - Стоп и забранено !</a:t>
            </a:r>
          </a:p>
        </p:txBody>
      </p:sp>
      <p:pic>
        <p:nvPicPr>
          <p:cNvPr id="227334" name="Контейнер за съдържание 6" descr="13321629_993867920696636_4134308201661134172_n.jpg"/>
          <p:cNvPicPr>
            <a:picLocks noGrp="1" noChangeAspect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727075"/>
            <a:ext cx="3448050" cy="613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6" name="Picture 8" descr="animated-traffic-light-image-00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593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9" name="Rectangle 13"/>
          <p:cNvSpPr>
            <a:spLocks noGrp="1" noChangeArrowheads="1"/>
          </p:cNvSpPr>
          <p:nvPr>
            <p:ph sz="half" idx="4294967295"/>
          </p:nvPr>
        </p:nvSpPr>
        <p:spPr>
          <a:xfrm>
            <a:off x="4643438" y="1600200"/>
            <a:ext cx="450056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bg-BG" sz="2800" b="1"/>
              <a:t>        </a:t>
            </a:r>
            <a:r>
              <a:rPr lang="bg-BG" altLang="bg-BG" sz="2400" b="1"/>
              <a:t>...грейне ли зелено –</a:t>
            </a:r>
          </a:p>
          <a:p>
            <a:pPr>
              <a:buFont typeface="Wingdings" pitchFamily="2" charset="2"/>
              <a:buNone/>
            </a:pPr>
            <a:r>
              <a:rPr lang="bg-BG" altLang="bg-BG" sz="2400" b="1"/>
              <a:t>          хайде, преминавай!</a:t>
            </a:r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0350"/>
            <a:ext cx="43561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bg-BG" sz="2400" b="1"/>
              <a:t>2. Жълтото напомня, </a:t>
            </a:r>
          </a:p>
          <a:p>
            <a:pPr>
              <a:buFont typeface="Wingdings" pitchFamily="2" charset="2"/>
              <a:buNone/>
            </a:pPr>
            <a:r>
              <a:rPr lang="bg-BG" altLang="bg-BG" sz="2400" b="1"/>
              <a:t>чакай внимавай…</a:t>
            </a:r>
          </a:p>
          <a:p>
            <a:pPr>
              <a:buFont typeface="Wingdings" pitchFamily="2" charset="2"/>
              <a:buNone/>
            </a:pPr>
            <a:endParaRPr lang="bg-BG" altLang="bg-BG" sz="2400" b="1"/>
          </a:p>
          <a:p>
            <a:pPr>
              <a:buFont typeface="Wingdings" pitchFamily="2" charset="2"/>
              <a:buNone/>
            </a:pPr>
            <a:endParaRPr lang="bg-BG" altLang="bg-BG" sz="2800" b="1"/>
          </a:p>
          <a:p>
            <a:pPr>
              <a:buFont typeface="Wingdings" pitchFamily="2" charset="2"/>
              <a:buNone/>
            </a:pPr>
            <a:endParaRPr lang="bg-BG" altLang="bg-BG" sz="2800" b="1"/>
          </a:p>
          <a:p>
            <a:pPr>
              <a:buFont typeface="Wingdings" pitchFamily="2" charset="2"/>
              <a:buNone/>
            </a:pPr>
            <a:endParaRPr lang="bg-BG" altLang="bg-BG" sz="2800" b="1"/>
          </a:p>
          <a:p>
            <a:endParaRPr lang="bg-BG" altLang="bg-BG" sz="2800"/>
          </a:p>
        </p:txBody>
      </p:sp>
      <p:pic>
        <p:nvPicPr>
          <p:cNvPr id="229390" name="Контейнер за съдържание 7" descr="13327479_994381203978641_214597259949574699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2901">
            <a:off x="179388" y="1341438"/>
            <a:ext cx="52927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91" name="Контейнер за съдържание 3" descr="13239060_994383353978426_317252420174205231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40163"/>
            <a:ext cx="5364162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Контейнер за съдържание 6" descr="13315634_993585397391555_602933972782223132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223963"/>
          </a:xfrm>
        </p:spPr>
        <p:txBody>
          <a:bodyPr/>
          <a:lstStyle/>
          <a:p>
            <a:r>
              <a:rPr lang="bg-BG" altLang="bg-BG">
                <a:solidFill>
                  <a:schemeClr val="hlink"/>
                </a:solidFill>
              </a:rPr>
              <a:t>“На улицата е опасно”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356100" cy="60213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Котето ( дете, облечено като коте)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спирана улицата и казва: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- Червеното око сърдито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мига и ръка ми вдига.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Жълтото след него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изскочи и нещо ми сочи.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Дали съм аз наред,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да тръгна ли напред?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bg-BG" altLang="bg-BG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Къде да стъпя ми кажи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с тези малки лапички..?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Мога ли да пресека отсреща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до сладкарница “ Другарска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bg-BG" sz="2000"/>
              <a:t>среща “ ? </a:t>
            </a:r>
          </a:p>
        </p:txBody>
      </p:sp>
      <p:pic>
        <p:nvPicPr>
          <p:cNvPr id="195591" name="Контейнер за съдържание 6" descr="13260135_993865284030233_7113771530101003294_n.jpg"/>
          <p:cNvPicPr>
            <a:picLocks noGrp="1" noChangeAspect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12875"/>
            <a:ext cx="5867400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5592" name="Picture 8" descr="3767922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640388"/>
            <a:ext cx="174625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847725"/>
          </a:xfrm>
        </p:spPr>
        <p:txBody>
          <a:bodyPr/>
          <a:lstStyle/>
          <a:p>
            <a:r>
              <a:rPr lang="bg-BG" altLang="bg-BG" sz="2400" b="1"/>
              <a:t>Давай, газ, гумите свистят!</a:t>
            </a:r>
            <a:br>
              <a:rPr lang="bg-BG" altLang="bg-BG" sz="2400" b="1"/>
            </a:br>
            <a:r>
              <a:rPr lang="bg-BG" altLang="bg-BG" sz="2400" b="1"/>
              <a:t> Стоп, спирачка, гумите свистят....!!!</a:t>
            </a:r>
          </a:p>
        </p:txBody>
      </p:sp>
      <p:pic>
        <p:nvPicPr>
          <p:cNvPr id="234500" name="Picture 4" descr="graphics-car-17186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99038"/>
            <a:ext cx="1660525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01" name="Контейнер за съдържание 6" descr="13312731_993864537363641_733374016686721889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3845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bg-BG" altLang="bg-BG" sz="2400">
                <a:solidFill>
                  <a:schemeClr val="hlink"/>
                </a:solidFill>
              </a:rPr>
              <a:t>На улицата е опасно, но ние знаем правилата!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lvl="4"/>
            <a:r>
              <a:rPr lang="bg-BG" altLang="bg-BG" sz="1800">
                <a:hlinkClick r:id="rId2" action="ppaction://hlinkfile"/>
              </a:rPr>
              <a:t>New Folder\DSC_1021.JPG</a:t>
            </a:r>
            <a:endParaRPr lang="bg-BG" altLang="bg-BG" sz="1800"/>
          </a:p>
        </p:txBody>
      </p:sp>
      <p:pic>
        <p:nvPicPr>
          <p:cNvPr id="240647" name="Picture 7" descr="DSC_1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344863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9" name="Picture 9" descr="DSC_1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3306762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/>
          <a:lstStyle/>
          <a:p>
            <a:r>
              <a:rPr lang="bg-BG" altLang="bg-BG" sz="2400" b="1">
                <a:solidFill>
                  <a:schemeClr val="hlink"/>
                </a:solidFill>
              </a:rPr>
              <a:t>Свидетелство за пешеходец:</a:t>
            </a:r>
            <a:br>
              <a:rPr lang="bg-BG" altLang="bg-BG" sz="2400" b="1">
                <a:solidFill>
                  <a:schemeClr val="hlink"/>
                </a:solidFill>
              </a:rPr>
            </a:br>
            <a:r>
              <a:rPr lang="bg-BG" altLang="bg-BG" sz="2000" b="1">
                <a:solidFill>
                  <a:schemeClr val="tx1"/>
                </a:solidFill>
              </a:rPr>
              <a:t>1.</a:t>
            </a:r>
            <a:r>
              <a:rPr lang="bg-BG" altLang="bg-BG" sz="2400" b="1">
                <a:solidFill>
                  <a:schemeClr val="hlink"/>
                </a:solidFill>
              </a:rPr>
              <a:t> </a:t>
            </a:r>
            <a:r>
              <a:rPr lang="bg-BG" altLang="bg-BG" sz="2000" b="1"/>
              <a:t>Може да участва с придружител в движевието като пешеходец</a:t>
            </a:r>
            <a:br>
              <a:rPr lang="bg-BG" altLang="bg-BG" sz="2000" b="1"/>
            </a:br>
            <a:r>
              <a:rPr lang="bg-BG" altLang="bg-BG" sz="2000" b="1"/>
              <a:t>2. Умее да се движи безопасно</a:t>
            </a:r>
          </a:p>
        </p:txBody>
      </p:sp>
      <p:pic>
        <p:nvPicPr>
          <p:cNvPr id="246788" name="Picture 4" descr="DSC_1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bg-BG" altLang="bg-BG" sz="2400" b="1">
                <a:solidFill>
                  <a:schemeClr val="hlink"/>
                </a:solidFill>
              </a:rPr>
              <a:t>Група “Гъбка” спазва правилата за движение!</a:t>
            </a:r>
          </a:p>
        </p:txBody>
      </p:sp>
      <p:pic>
        <p:nvPicPr>
          <p:cNvPr id="243716" name="Picture 4" descr="DSC_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2771775" y="188913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bg-BG" altLang="bg-BG" sz="2000" b="1">
                <a:solidFill>
                  <a:schemeClr val="hlink"/>
                </a:solidFill>
              </a:rPr>
              <a:t>Пешеходна пътека- тип </a:t>
            </a:r>
            <a:r>
              <a:rPr lang="en-US" altLang="bg-BG" sz="2000" b="1">
                <a:solidFill>
                  <a:schemeClr val="hlink"/>
                </a:solidFill>
              </a:rPr>
              <a:t>‘’</a:t>
            </a:r>
            <a:r>
              <a:rPr lang="bg-BG" altLang="bg-BG" sz="2000" b="1">
                <a:solidFill>
                  <a:schemeClr val="hlink"/>
                </a:solidFill>
              </a:rPr>
              <a:t>Зебра</a:t>
            </a:r>
            <a:r>
              <a:rPr lang="en-US" altLang="bg-BG" sz="2000" b="1">
                <a:solidFill>
                  <a:schemeClr val="hlink"/>
                </a:solidFill>
              </a:rPr>
              <a:t>’’</a:t>
            </a:r>
            <a:endParaRPr lang="bg-BG" altLang="bg-BG" sz="2000" b="1">
              <a:solidFill>
                <a:schemeClr val="hlink"/>
              </a:solidFill>
            </a:endParaRP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700213"/>
            <a:ext cx="2087563" cy="1873250"/>
          </a:xfrm>
        </p:spPr>
        <p:txBody>
          <a:bodyPr/>
          <a:lstStyle/>
          <a:p>
            <a:pPr algn="l"/>
            <a:r>
              <a:rPr lang="bg-BG" altLang="bg-BG" sz="1800" b="1"/>
              <a:t>Зебра всички ме наричат, но дали съм зебра аз,  щом с черно</a:t>
            </a:r>
            <a:r>
              <a:rPr lang="en-US" altLang="bg-BG" sz="1800" b="1"/>
              <a:t>-</a:t>
            </a:r>
            <a:r>
              <a:rPr lang="bg-BG" altLang="bg-BG" sz="1800" b="1"/>
              <a:t>белите чертички ви спасявам от беда?</a:t>
            </a:r>
          </a:p>
        </p:txBody>
      </p:sp>
      <p:pic>
        <p:nvPicPr>
          <p:cNvPr id="198663" name="Контейнер за съдържание 6" descr="13260120_993863184030443_565119379291611169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69484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7" name="Picture 11" descr="Zebra_walk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33938"/>
            <a:ext cx="1974850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pPr algn="l"/>
            <a:r>
              <a:rPr lang="bg-BG" altLang="bg-BG" sz="2000" b="1"/>
              <a:t> В зоопарка виждали сте в клетка</a:t>
            </a:r>
            <a:br>
              <a:rPr lang="bg-BG" altLang="bg-BG" sz="2000" b="1"/>
            </a:br>
            <a:r>
              <a:rPr lang="bg-BG" altLang="bg-BG" sz="2000" b="1"/>
              <a:t> моята африканска братовчедка.</a:t>
            </a:r>
            <a:br>
              <a:rPr lang="bg-BG" altLang="bg-BG" sz="2000" b="1"/>
            </a:br>
            <a:r>
              <a:rPr lang="bg-BG" altLang="bg-BG" sz="2000" b="1"/>
              <a:t> Но аз съм тук от името на двете, </a:t>
            </a:r>
            <a:br>
              <a:rPr lang="bg-BG" altLang="bg-BG" sz="2000" b="1"/>
            </a:br>
            <a:r>
              <a:rPr lang="bg-BG" altLang="bg-BG" sz="2000" b="1"/>
              <a:t> моля ви учтиво…Преминете !!! </a:t>
            </a:r>
            <a:br>
              <a:rPr lang="bg-BG" altLang="bg-BG" sz="2000" b="1"/>
            </a:br>
            <a:endParaRPr lang="bg-BG" altLang="bg-BG" sz="2000" b="1"/>
          </a:p>
        </p:txBody>
      </p:sp>
      <p:pic>
        <p:nvPicPr>
          <p:cNvPr id="202756" name="Контейнер за съдържание 7" descr="13330873_993866344030127_6907011031414040425_n.jpg"/>
          <p:cNvPicPr>
            <a:picLocks noGrp="1" noChangeAspect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844675"/>
            <a:ext cx="8532812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2758" name="Picture 6" descr="Zebra_behi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6921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755650" y="401638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bg-BG" altLang="bg-BG" sz="2400" b="1"/>
              <a:t>Пресичат…</a:t>
            </a:r>
          </a:p>
        </p:txBody>
      </p:sp>
      <p:pic>
        <p:nvPicPr>
          <p:cNvPr id="206853" name="Контейнер за съдържание 9" descr="13319938_993865030696925_415971738223113917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2411413" y="260350"/>
            <a:ext cx="89249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-"/>
            </a:pP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Виж, Коте, пешеходната пътека </a:t>
            </a:r>
            <a:b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 свързва този тротоар с отсрещния</a:t>
            </a:r>
            <a:b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и ни помага да пресечем правилно</a:t>
            </a:r>
            <a:b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пътното платно - улицата.</a:t>
            </a:r>
            <a:b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bg-BG" altLang="bg-BG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-"/>
            </a:pP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А на тротоара може ли до здрач, </a:t>
            </a:r>
          </a:p>
          <a:p>
            <a:pPr algn="l"/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да играем с Ники мач ? </a:t>
            </a:r>
            <a:b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bg-BG" altLang="bg-BG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-"/>
            </a:pP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Не защото той е място за движение,</a:t>
            </a:r>
          </a:p>
          <a:p>
            <a:pPr algn="l"/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</a:rPr>
              <a:t>   а не за забавление..</a:t>
            </a: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..</a:t>
            </a:r>
            <a:r>
              <a:rPr lang="en-US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/>
            </a:r>
            <a:br>
              <a:rPr lang="en-US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</a:br>
            <a:endParaRPr lang="bg-BG" altLang="bg-BG" b="1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algn="l">
              <a:buFontTx/>
              <a:buChar char="-"/>
            </a:pPr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Виж на тези снимки, </a:t>
            </a:r>
          </a:p>
          <a:p>
            <a:pPr algn="l"/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как животните също се учат</a:t>
            </a:r>
          </a:p>
          <a:p>
            <a:pPr algn="l"/>
            <a:r>
              <a:rPr lang="bg-BG" altLang="bg-BG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  и ти вече ще знаеш…</a:t>
            </a:r>
          </a:p>
        </p:txBody>
      </p:sp>
      <p:pic>
        <p:nvPicPr>
          <p:cNvPr id="205831" name="Picture 7" descr="animal-graphics-black-cat-491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581650"/>
            <a:ext cx="14192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Mujer-2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365625"/>
            <a:ext cx="22320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3" name="Picture 9" descr="2059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373563"/>
            <a:ext cx="2130425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7" name="Picture 13" descr="светофар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358775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8" name="Picture 14" descr="b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014538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260350"/>
            <a:ext cx="9037637" cy="703263"/>
          </a:xfrm>
        </p:spPr>
        <p:txBody>
          <a:bodyPr/>
          <a:lstStyle/>
          <a:p>
            <a:pPr algn="l"/>
            <a:r>
              <a:rPr lang="bg-BG" altLang="bg-BG" sz="2800" b="1"/>
              <a:t>И животните пресичат правилно…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565400"/>
            <a:ext cx="3024188" cy="3565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bg-BG" sz="2400" b="1"/>
              <a:t>В Африка</a:t>
            </a:r>
          </a:p>
          <a:p>
            <a:pPr>
              <a:buFont typeface="Wingdings" pitchFamily="2" charset="2"/>
              <a:buNone/>
            </a:pPr>
            <a:r>
              <a:rPr lang="bg-BG" altLang="bg-BG" sz="2400" b="1"/>
              <a:t>движението</a:t>
            </a:r>
          </a:p>
          <a:p>
            <a:pPr>
              <a:buFont typeface="Wingdings" pitchFamily="2" charset="2"/>
              <a:buNone/>
            </a:pPr>
            <a:r>
              <a:rPr lang="bg-BG" altLang="bg-BG" sz="2400" b="1"/>
              <a:t>е безопасно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bg-BG" altLang="bg-BG" sz="2400"/>
          </a:p>
        </p:txBody>
      </p:sp>
      <p:sp>
        <p:nvSpPr>
          <p:cNvPr id="207879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3941763"/>
            <a:ext cx="4038600" cy="1216025"/>
          </a:xfrm>
        </p:spPr>
        <p:txBody>
          <a:bodyPr/>
          <a:lstStyle/>
          <a:p>
            <a:endParaRPr lang="bg-BG" altLang="bg-BG" sz="2400"/>
          </a:p>
        </p:txBody>
      </p:sp>
      <p:pic>
        <p:nvPicPr>
          <p:cNvPr id="207876" name="Контейнер за съдържание 6" descr="12202100_881035021979927_1675845195_n.jpg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149350"/>
            <a:ext cx="6875462" cy="570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25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bg-BG"/>
              <a:t>Кой, кажи ми, има точно три очи </a:t>
            </a:r>
          </a:p>
          <a:p>
            <a:pPr>
              <a:buFont typeface="Wingdings" pitchFamily="2" charset="2"/>
              <a:buNone/>
            </a:pPr>
            <a:r>
              <a:rPr lang="bg-BG" altLang="bg-BG"/>
              <a:t>и важно, важно мига, за да минеш ти ?</a:t>
            </a:r>
            <a:endParaRPr lang="en-US" altLang="bg-BG"/>
          </a:p>
          <a:p>
            <a:pPr>
              <a:buFont typeface="Wingdings" pitchFamily="2" charset="2"/>
              <a:buNone/>
            </a:pPr>
            <a:endParaRPr lang="bg-BG" altLang="bg-BG"/>
          </a:p>
          <a:p>
            <a:pPr>
              <a:buFontTx/>
              <a:buChar char="-"/>
            </a:pPr>
            <a:r>
              <a:rPr lang="bg-BG" altLang="bg-BG"/>
              <a:t>Щом </a:t>
            </a:r>
            <a:r>
              <a:rPr lang="bg-BG" altLang="bg-BG">
                <a:solidFill>
                  <a:schemeClr val="accent1"/>
                </a:solidFill>
              </a:rPr>
              <a:t>червеното</a:t>
            </a:r>
            <a:r>
              <a:rPr lang="bg-BG" altLang="bg-BG"/>
              <a:t> гори, </a:t>
            </a:r>
          </a:p>
          <a:p>
            <a:pPr>
              <a:buFontTx/>
              <a:buNone/>
            </a:pPr>
            <a:r>
              <a:rPr lang="bg-BG" altLang="bg-BG"/>
              <a:t>светофарът казва</a:t>
            </a:r>
            <a:r>
              <a:rPr lang="en-US" altLang="bg-BG"/>
              <a:t> </a:t>
            </a:r>
            <a:r>
              <a:rPr lang="bg-BG" altLang="bg-BG"/>
              <a:t>- СПРИ !!!</a:t>
            </a:r>
          </a:p>
          <a:p>
            <a:pPr>
              <a:buFontTx/>
              <a:buNone/>
            </a:pPr>
            <a:endParaRPr lang="bg-BG" altLang="bg-BG"/>
          </a:p>
          <a:p>
            <a:pPr>
              <a:buFontTx/>
              <a:buChar char="-"/>
            </a:pPr>
            <a:r>
              <a:rPr lang="bg-BG" altLang="bg-BG">
                <a:solidFill>
                  <a:schemeClr val="hlink"/>
                </a:solidFill>
              </a:rPr>
              <a:t>Жълто</a:t>
            </a:r>
            <a:r>
              <a:rPr lang="bg-BG" altLang="bg-BG"/>
              <a:t>, ако светне, без да се съмняваш, трябва много да внимаваш !!!</a:t>
            </a:r>
          </a:p>
          <a:p>
            <a:pPr>
              <a:buFontTx/>
              <a:buChar char="-"/>
            </a:pPr>
            <a:endParaRPr lang="bg-BG" altLang="bg-BG"/>
          </a:p>
          <a:p>
            <a:pPr>
              <a:buFontTx/>
              <a:buChar char="-"/>
            </a:pPr>
            <a:r>
              <a:rPr lang="bg-BG" altLang="bg-BG"/>
              <a:t>А покаже ли </a:t>
            </a:r>
            <a:r>
              <a:rPr lang="bg-BG" altLang="bg-BG">
                <a:solidFill>
                  <a:srgbClr val="33CC33"/>
                </a:solidFill>
              </a:rPr>
              <a:t>зелено</a:t>
            </a:r>
            <a:r>
              <a:rPr lang="bg-BG" altLang="bg-BG"/>
              <a:t>,</a:t>
            </a:r>
          </a:p>
          <a:p>
            <a:pPr>
              <a:buFontTx/>
              <a:buNone/>
            </a:pPr>
            <a:r>
              <a:rPr lang="bg-BG" altLang="bg-BG"/>
              <a:t> преминаването знаете е разрешено.</a:t>
            </a:r>
          </a:p>
        </p:txBody>
      </p:sp>
      <p:pic>
        <p:nvPicPr>
          <p:cNvPr id="208903" name="Picture 7" descr="светофар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096963"/>
            <a:ext cx="9715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Контейнер за съдържание 4" descr="13240619_993863317363763_2307434047449988121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3883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bg-BG" altLang="bg-BG" sz="2400" b="1">
                <a:solidFill>
                  <a:schemeClr val="hlink"/>
                </a:solidFill>
              </a:rPr>
              <a:t>“На улицата е опасно”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358</TotalTime>
  <Words>414</Words>
  <Application>Microsoft Office PowerPoint</Application>
  <PresentationFormat>On-screen Show (4:3)</PresentationFormat>
  <Paragraphs>102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Curtain Call</vt:lpstr>
      <vt:lpstr>Microsoft Graph Chart</vt:lpstr>
      <vt:lpstr>“На улицата е опасно!”</vt:lpstr>
      <vt:lpstr>“На улицата е опасно”</vt:lpstr>
      <vt:lpstr>Зебра всички ме наричат, но дали съм зебра аз,  щом с черно-белите чертички ви спасявам от беда?</vt:lpstr>
      <vt:lpstr> В зоопарка виждали сте в клетка  моята африканска братовчедка.  Но аз съм тук от името на двете,   моля ви учтиво…Преминете !!!  </vt:lpstr>
      <vt:lpstr>PowerPoint Presentation</vt:lpstr>
      <vt:lpstr>PowerPoint Presentation</vt:lpstr>
      <vt:lpstr>И животните пресичат правилно…</vt:lpstr>
      <vt:lpstr>PowerPoint Presentation</vt:lpstr>
      <vt:lpstr>“На улицата е опасно”</vt:lpstr>
      <vt:lpstr> Пешеходна пътека  Аз съм с бяло-черна дреха  и познавам вашите крачета! Наричат ме...пешеходна пътека</vt:lpstr>
      <vt:lpstr>Пешеходна пътека</vt:lpstr>
      <vt:lpstr>Пътни знаци</vt:lpstr>
      <vt:lpstr>На пътя щом си ,      ти глава вдигни  към знака... Спри детето запази !!!</vt:lpstr>
      <vt:lpstr>Игра – ‘’Пчеличке, кацни!”</vt:lpstr>
      <vt:lpstr>СВЕТОФАР</vt:lpstr>
      <vt:lpstr>Апликиране:  “Подреди светофара”</vt:lpstr>
      <vt:lpstr>   песен</vt:lpstr>
      <vt:lpstr>PowerPoint Presentation</vt:lpstr>
      <vt:lpstr>PowerPoint Presentation</vt:lpstr>
      <vt:lpstr>Давай, газ, гумите свистят!  Стоп, спирачка, гумите свистят....!!!</vt:lpstr>
      <vt:lpstr>На улицата е опасно, но ние знаем правилата!</vt:lpstr>
      <vt:lpstr>Свидетелство за пешеходец: 1. Може да участва с придружител в движевието като пешеходец 2. Умее да се движи безопасно</vt:lpstr>
      <vt:lpstr>Група “Гъбка” спазва правилата за движение!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улицата е опасно</dc:title>
  <dc:creator>lomska</dc:creator>
  <cp:lastModifiedBy>K2</cp:lastModifiedBy>
  <cp:revision>5</cp:revision>
  <cp:lastPrinted>1601-01-01T00:00:00Z</cp:lastPrinted>
  <dcterms:created xsi:type="dcterms:W3CDTF">2016-05-29T13:55:44Z</dcterms:created>
  <dcterms:modified xsi:type="dcterms:W3CDTF">2019-11-27T08:39:15Z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